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6" r:id="rId7"/>
  </p:sldMasterIdLst>
  <p:notesMasterIdLst>
    <p:notesMasterId r:id="rId15"/>
  </p:notesMasterIdLst>
  <p:sldIdLst>
    <p:sldId id="438" r:id="rId8"/>
    <p:sldId id="439" r:id="rId9"/>
    <p:sldId id="437" r:id="rId10"/>
    <p:sldId id="441" r:id="rId11"/>
    <p:sldId id="442" r:id="rId12"/>
    <p:sldId id="440" r:id="rId13"/>
    <p:sldId id="443" r:id="rId14"/>
  </p:sldIdLst>
  <p:sldSz cx="9144000" cy="6858000" type="screen4x3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78789"/>
    <a:srgbClr val="D5F7D7"/>
    <a:srgbClr val="AF9AFC"/>
    <a:srgbClr val="AFEFB2"/>
    <a:srgbClr val="FF7171"/>
    <a:srgbClr val="8FE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3" autoAdjust="0"/>
    <p:restoredTop sz="94713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/>
          <a:lstStyle>
            <a:lvl1pPr algn="r">
              <a:defRPr sz="1300"/>
            </a:lvl1pPr>
          </a:lstStyle>
          <a:p>
            <a:fld id="{11D07640-C7C8-41AC-BE6C-97B5A910A0E0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2" tIns="47861" rIns="95722" bIns="4786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22" tIns="47861" rIns="95722" bIns="478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0" cy="497126"/>
          </a:xfrm>
          <a:prstGeom prst="rect">
            <a:avLst/>
          </a:prstGeom>
        </p:spPr>
        <p:txBody>
          <a:bodyPr vert="horz" lIns="95722" tIns="47861" rIns="95722" bIns="47861" rtlCol="0" anchor="b"/>
          <a:lstStyle>
            <a:lvl1pPr algn="r">
              <a:defRPr sz="1300"/>
            </a:lvl1pPr>
          </a:lstStyle>
          <a:p>
            <a:fld id="{5900D3BE-6C8C-41FE-AA29-4115650E9D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867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5124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4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85775"/>
            <a:ext cx="1979613" cy="5464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85775"/>
            <a:ext cx="5789612" cy="5464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41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8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5124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8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334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069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67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261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1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334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696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87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42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85775"/>
            <a:ext cx="1979613" cy="5464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85775"/>
            <a:ext cx="5789612" cy="5464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41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069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7173" name="Picture 5" descr="etla_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4A891-F448-43C4-84A2-1228F07D38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D8382E-5B53-4CDD-8DE5-664F91C7A97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33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972F3F-802D-4DBB-BBC3-4C3C0E99D252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966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8BC96-7196-46C6-A901-E511E2AF8C9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830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0132-1EFB-40CC-A5D6-9B6D552A59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67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B8558-84A6-4802-AE86-AD7616AD0D5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319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58AEB9-816A-46CF-83AC-B74C5F1099E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10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158DB-E5D1-463C-89CF-6A55582727A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310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B5BEC-91C7-4CD7-AE91-E4DB1D2572B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620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9FAE5C-AF87-4889-8C08-BBAA3519181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05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E39CC0-3BF3-4833-B27F-0171EDBC21F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572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839515"/>
            <a:ext cx="7358063" cy="17859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61172"/>
            <a:ext cx="7358063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249787070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28625" y="812602"/>
            <a:ext cx="4214813" cy="2509242"/>
          </a:xfrm>
          <a:prstGeom prst="rect">
            <a:avLst/>
          </a:prstGeom>
        </p:spPr>
        <p:txBody>
          <a:bodyPr anchor="b"/>
          <a:lstStyle>
            <a:lvl1pPr>
              <a:defRPr sz="4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28625" y="3348633"/>
            <a:ext cx="4214813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95256032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92969" y="2071688"/>
            <a:ext cx="3705820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402415644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69" y="750094"/>
            <a:ext cx="7358063" cy="53578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2172382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261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2091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9980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5161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2875"/>
            <a:ext cx="8640959" cy="11978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2969" y="1340768"/>
            <a:ext cx="7639471" cy="4968552"/>
          </a:xfrm>
        </p:spPr>
        <p:txBody>
          <a:bodyPr/>
          <a:lstStyle>
            <a:lvl1pPr>
              <a:buSzPct val="100000"/>
              <a:defRPr sz="3000" baseline="0"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0"/>
            <a:ext cx="1655763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684212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284663" y="6524625"/>
            <a:ext cx="403225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91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2516" name="Picture 4" descr="etla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847012" cy="225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513512" cy="1993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93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3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44675"/>
            <a:ext cx="3668712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668713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1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8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136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64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6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2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9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7300" y="476250"/>
            <a:ext cx="1979613" cy="547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5789612" cy="547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69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8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4100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857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4100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857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2E3783-9E33-4CD9-9A77-C961827D3DF6}" type="datetimeFigureOut">
              <a:rPr lang="fi-FI" smtClean="0"/>
              <a:t>20.12.2017</a:t>
            </a:fld>
            <a:endParaRPr lang="fi-FI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B248650-1984-421F-A706-69278781024B}" type="slidenum">
              <a:rPr lang="fi-FI" smtClean="0"/>
              <a:t>‹#›</a:t>
            </a:fld>
            <a:endParaRPr lang="fi-FI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us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 descr="etla_p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4441BB93-026B-41B8-8483-017F8ECEC0C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ELINKEINOELÄMÄN TUTKIMUSLAITOS</a:t>
            </a:r>
          </a:p>
          <a:p>
            <a:r>
              <a:rPr lang="fi-FI" sz="1000">
                <a:solidFill>
                  <a:srgbClr val="164895"/>
                </a:solidFill>
                <a:latin typeface="Arial" charset="0"/>
              </a:rPr>
              <a:t>THE RESEARCH INSTITUTE OF THE FINNISH ECONOMY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142875"/>
            <a:ext cx="7358063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36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081408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4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48" r:id="rId8"/>
  </p:sldLayoutIdLst>
  <p:transition spd="med"/>
  <p:txStyles>
    <p:titleStyle>
      <a:lvl1pPr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160729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321457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482186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642915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803643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964372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125101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285829" algn="ctr" defTabSz="321457">
        <a:defRPr sz="51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401822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803643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205465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1607287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009108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2410930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2812752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3214573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3616395" indent="-401822" defTabSz="321457">
        <a:spcBef>
          <a:spcPts val="2531"/>
        </a:spcBef>
        <a:buSzPct val="43000"/>
        <a:buBlip>
          <a:blip r:embed="rId11"/>
        </a:buBlip>
        <a:defRPr sz="25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160729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321457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482186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642915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803643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964372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125101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285829" algn="ctr" defTabSz="321457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995738" y="6453188"/>
            <a:ext cx="5148262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pic>
        <p:nvPicPr>
          <p:cNvPr id="191492" name="Picture 4" descr="etla_p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062038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6453188"/>
            <a:ext cx="179388" cy="404812"/>
          </a:xfrm>
          <a:prstGeom prst="rect">
            <a:avLst/>
          </a:prstGeom>
          <a:solidFill>
            <a:srgbClr val="1648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44675"/>
            <a:ext cx="74898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2DBFC64-B466-47EC-B977-F1E52EE4C2DD}" type="datetimeFigureOut">
              <a:rPr lang="fi-FI" smtClean="0">
                <a:solidFill>
                  <a:srgbClr val="FFFFFF"/>
                </a:solidFill>
              </a:rPr>
              <a:pPr/>
              <a:t>20.12.2017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91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88"/>
            <a:ext cx="6842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FFFFF"/>
                </a:solidFill>
                <a:latin typeface="+mn-lt"/>
              </a:defRPr>
            </a:lvl1pPr>
          </a:lstStyle>
          <a:p>
            <a:fld id="{57B10711-F00A-409E-94E7-5ED1B153FFF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188913" y="6424613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000" b="1">
                <a:solidFill>
                  <a:srgbClr val="164895"/>
                </a:solidFill>
              </a:rPr>
              <a:t>ELINKEINOELÄMÄN TUTKIMUSLAITOS</a:t>
            </a:r>
          </a:p>
          <a:p>
            <a:r>
              <a:rPr lang="fi-FI" sz="1000" b="1">
                <a:solidFill>
                  <a:srgbClr val="164895"/>
                </a:solidFill>
              </a:rPr>
              <a:t>THE RESEARCH INSTITUTE OF THE FINNISH ECONOMY</a:t>
            </a:r>
          </a:p>
        </p:txBody>
      </p:sp>
      <p:sp>
        <p:nvSpPr>
          <p:cNvPr id="1914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524625"/>
            <a:ext cx="40322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8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Arial" charset="0"/>
                <a:cs typeface="Arial" charset="0"/>
              </a:rPr>
              <a:t>Markkina- </a:t>
            </a:r>
            <a:br>
              <a:rPr lang="fi-FI" dirty="0">
                <a:latin typeface="Arial" charset="0"/>
                <a:ea typeface="Arial" charset="0"/>
                <a:cs typeface="Arial" charset="0"/>
              </a:rPr>
            </a:br>
            <a:r>
              <a:rPr lang="fi-FI" dirty="0">
                <a:latin typeface="Arial" charset="0"/>
                <a:ea typeface="Arial" charset="0"/>
                <a:cs typeface="Arial" charset="0"/>
              </a:rPr>
              <a:t>talouden </a:t>
            </a:r>
            <a:br>
              <a:rPr lang="fi-FI" dirty="0">
                <a:latin typeface="Arial" charset="0"/>
                <a:ea typeface="Arial" charset="0"/>
                <a:cs typeface="Arial" charset="0"/>
              </a:rPr>
            </a:br>
            <a:r>
              <a:rPr lang="fi-FI" dirty="0">
                <a:latin typeface="Arial" charset="0"/>
                <a:ea typeface="Arial" charset="0"/>
                <a:cs typeface="Arial" charset="0"/>
              </a:rPr>
              <a:t>pro- </a:t>
            </a:r>
            <a:br>
              <a:rPr lang="fi-FI" dirty="0">
                <a:latin typeface="Arial" charset="0"/>
                <a:ea typeface="Arial" charset="0"/>
                <a:cs typeface="Arial" charset="0"/>
              </a:rPr>
            </a:br>
            <a:r>
              <a:rPr lang="fi-FI" dirty="0">
                <a:latin typeface="Arial" charset="0"/>
                <a:ea typeface="Arial" charset="0"/>
                <a:cs typeface="Arial" charset="0"/>
              </a:rPr>
              <a:t>teesit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92969" y="3661172"/>
            <a:ext cx="7495455" cy="2072084"/>
          </a:xfrm>
        </p:spPr>
        <p:txBody>
          <a:bodyPr>
            <a:normAutofit fontScale="92500" lnSpcReduction="10000"/>
          </a:bodyPr>
          <a:lstStyle/>
          <a:p>
            <a:r>
              <a:rPr lang="fi-FI" sz="3000" dirty="0">
                <a:latin typeface="Arial" charset="0"/>
                <a:ea typeface="Arial" charset="0"/>
                <a:cs typeface="Arial" charset="0"/>
              </a:rPr>
              <a:t>Yritys on suunnitelmatalous</a:t>
            </a:r>
            <a:br>
              <a:rPr lang="fi-FI" sz="3000" dirty="0">
                <a:latin typeface="Arial" charset="0"/>
                <a:ea typeface="Arial" charset="0"/>
                <a:cs typeface="Arial" charset="0"/>
              </a:rPr>
            </a:br>
            <a:r>
              <a:rPr lang="fi-FI" sz="3000" dirty="0">
                <a:latin typeface="Arial" charset="0"/>
                <a:ea typeface="Arial" charset="0"/>
                <a:cs typeface="Arial" charset="0"/>
              </a:rPr>
              <a:t>ja kansantalous markkinatalous</a:t>
            </a:r>
          </a:p>
          <a:p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r>
              <a:rPr lang="fi-FI" dirty="0">
                <a:latin typeface="Arial" charset="0"/>
                <a:ea typeface="Arial" charset="0"/>
                <a:cs typeface="Arial" charset="0"/>
              </a:rPr>
              <a:t>Mika Maliranta, Etla &amp; Jyväskylän yliopisto</a:t>
            </a:r>
          </a:p>
        </p:txBody>
      </p:sp>
    </p:spTree>
    <p:extLst>
      <p:ext uri="{BB962C8B-B14F-4D97-AF65-F5344CB8AC3E}">
        <p14:creationId xmlns:p14="http://schemas.microsoft.com/office/powerpoint/2010/main" val="18540495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6017"/>
            <a:ext cx="8640959" cy="1197893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Arial" charset="0"/>
                <a:cs typeface="Arial" charset="0"/>
              </a:rPr>
              <a:t>Viisi (pro-)</a:t>
            </a:r>
            <a:r>
              <a:rPr lang="fi-FI" dirty="0" err="1">
                <a:latin typeface="Arial" charset="0"/>
                <a:ea typeface="Arial" charset="0"/>
                <a:cs typeface="Arial" charset="0"/>
              </a:rPr>
              <a:t>teesia</a:t>
            </a:r>
            <a:r>
              <a:rPr lang="fi-FI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dirty="0" err="1">
                <a:latin typeface="Arial" charset="0"/>
                <a:ea typeface="Arial" charset="0"/>
                <a:cs typeface="Arial" charset="0"/>
              </a:rPr>
              <a:t>markkinamyönteisyyydestä</a:t>
            </a:r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Markkina-, liike-elämä- ja valtio-ohjausmyönteisyys eivät asetu janalle vaan kehälle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Eivät jaa poliittista kenttää suoraviivaisesti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On vasemmistolaista markkinamyönteisyyttä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Oikeistolaisuus ei takaa markkinamyönteisyyttä</a:t>
            </a:r>
          </a:p>
          <a:p>
            <a:pPr marL="514350" indent="-514350">
              <a:buFont typeface="+mj-lt"/>
              <a:buAutoNum type="arabicParenR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Markkinamyönteisyyden tulevaisuus on asennekysymys</a:t>
            </a:r>
          </a:p>
          <a:p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34" y="0"/>
            <a:ext cx="9390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807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6017"/>
            <a:ext cx="8640959" cy="1197893"/>
          </a:xfrm>
        </p:spPr>
        <p:txBody>
          <a:bodyPr>
            <a:normAutofit/>
          </a:bodyPr>
          <a:lstStyle/>
          <a:p>
            <a:r>
              <a:rPr lang="fi-FI" dirty="0">
                <a:latin typeface="Arial" charset="0"/>
                <a:ea typeface="Arial" charset="0"/>
                <a:cs typeface="Arial" charset="0"/>
              </a:rPr>
              <a:t>Poliittiset jakolinjat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3910"/>
            <a:ext cx="8496943" cy="4945410"/>
          </a:xfrm>
        </p:spPr>
        <p:txBody>
          <a:bodyPr>
            <a:normAutofit/>
          </a:bodyPr>
          <a:lstStyle/>
          <a:p>
            <a:endParaRPr lang="fi-FI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Courier New" charset="0"/>
              <a:buChar char="o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Kokoomuksessa:</a:t>
            </a:r>
          </a:p>
          <a:p>
            <a:pPr lvl="1">
              <a:buFont typeface="Wingdings" charset="2"/>
              <a:buChar char="Ø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Markkinamyönteisyyttä &amp; liike-elämämyönteisyyttä</a:t>
            </a:r>
          </a:p>
          <a:p>
            <a:pPr>
              <a:buFont typeface="Courier New" charset="0"/>
              <a:buChar char="o"/>
            </a:pPr>
            <a:r>
              <a:rPr lang="fi-FI" sz="3100" dirty="0">
                <a:latin typeface="Arial" charset="0"/>
                <a:ea typeface="Arial" charset="0"/>
                <a:cs typeface="Arial" charset="0"/>
              </a:rPr>
              <a:t>SDP:ssä ja Vihreissä</a:t>
            </a:r>
          </a:p>
          <a:p>
            <a:pPr lvl="1">
              <a:buFont typeface="Wingdings" charset="2"/>
              <a:buChar char="Ø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Valtio-ohjausmyönteisyyttä &amp; markkinamyönteisyyttä</a:t>
            </a:r>
          </a:p>
          <a:p>
            <a:pPr>
              <a:buFont typeface="Courier New" charset="0"/>
              <a:buChar char="o"/>
            </a:pPr>
            <a:r>
              <a:rPr lang="fi-FI" sz="3100" dirty="0">
                <a:latin typeface="Arial" charset="0"/>
                <a:ea typeface="Arial" charset="0"/>
                <a:cs typeface="Arial" charset="0"/>
              </a:rPr>
              <a:t>Keskustassa</a:t>
            </a:r>
          </a:p>
          <a:p>
            <a:pPr lvl="1">
              <a:buFont typeface="Wingdings" charset="2"/>
              <a:buChar char="Ø"/>
            </a:pPr>
            <a:r>
              <a:rPr lang="fi-FI" dirty="0">
                <a:latin typeface="Arial" charset="0"/>
                <a:ea typeface="Arial" charset="0"/>
                <a:cs typeface="Arial" charset="0"/>
              </a:rPr>
              <a:t>Liike-elämämyönteisyyttä &amp; valtio-ohjausmyönteisyyttä</a:t>
            </a:r>
          </a:p>
          <a:p>
            <a:endParaRPr lang="fi-FI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6017"/>
            <a:ext cx="8640959" cy="1197893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 charset="0"/>
                <a:ea typeface="Arial" charset="0"/>
                <a:cs typeface="Arial" charset="0"/>
              </a:rPr>
              <a:t>Vasemmistolaista markkinatalousmyönteisyyttä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9511" y="1772816"/>
            <a:ext cx="8568953" cy="3816424"/>
          </a:xfrm>
        </p:spPr>
        <p:txBody>
          <a:bodyPr>
            <a:normAutofit/>
          </a:bodyPr>
          <a:lstStyle/>
          <a:p>
            <a:r>
              <a:rPr lang="fi-FI" i="1" dirty="0">
                <a:latin typeface="Times" charset="0"/>
                <a:ea typeface="Times" charset="0"/>
                <a:cs typeface="Times" charset="0"/>
              </a:rPr>
              <a:t>Palvelutoiminnassa kilpailua tulisi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lisäta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̈ karsimalla alalle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pääsyn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esteita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̈. Apteekkioikeudet, taksiluvat, liikenneluvat,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lääkintöhallituksen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lääkkeisiin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kohdistuva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sääntely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ja eriasteinen toiminnan luvanvaraisuus muodostavat huomattavan esteen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päästa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̈ alalle ja siten rajoittavat voimakkaasti kilpailua.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Polkupyörän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omistamis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- ja ajoluvasta on </a:t>
            </a:r>
            <a:r>
              <a:rPr lang="fi-FI" i="1" dirty="0" err="1">
                <a:latin typeface="Times" charset="0"/>
                <a:ea typeface="Times" charset="0"/>
                <a:cs typeface="Times" charset="0"/>
              </a:rPr>
              <a:t>sentään</a:t>
            </a:r>
            <a:r>
              <a:rPr lang="fi-FI" i="1" dirty="0">
                <a:latin typeface="Times" charset="0"/>
                <a:ea typeface="Times" charset="0"/>
                <a:cs typeface="Times" charset="0"/>
              </a:rPr>
              <a:t> katsottu voitavan luopua.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046728" y="5877272"/>
            <a:ext cx="477374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4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halkduster"/>
              </a:rPr>
              <a:t>Kalevi</a:t>
            </a:r>
            <a:r>
              <a:rPr kumimoji="0" lang="fi-FI" sz="4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Chalkduster"/>
              </a:rPr>
              <a:t> Sorsa, 1991 </a:t>
            </a:r>
            <a:endParaRPr kumimoji="0" lang="fi-FI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charset="0"/>
              <a:ea typeface="Arial" charset="0"/>
              <a:cs typeface="Arial" charset="0"/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411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0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58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44393"/>
            <a:ext cx="8820472" cy="69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9143"/>
      </p:ext>
    </p:extLst>
  </p:cSld>
  <p:clrMapOvr>
    <a:masterClrMapping/>
  </p:clrMapOvr>
  <p:transition spd="med"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tla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TLA">
  <a:themeElements>
    <a:clrScheme name="ETLA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TLA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Optima" pitchFamily="34" charset="0"/>
          </a:defRPr>
        </a:defPPr>
      </a:lstStyle>
    </a:lnDef>
  </a:objectDefaults>
  <a:extraClrSchemeLst>
    <a:extraClrScheme>
      <a:clrScheme name="ET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L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L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Mukautettu suunnittelumalli">
  <a:themeElements>
    <a:clrScheme name="Mukautettu suunnittelumal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kautettu suunnittelumal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Mukautettu suunnittelumal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kautettu suunnittelumal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kautettu suunnittelumal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Sorsa_5_5_2011</Template>
  <TotalTime>11228</TotalTime>
  <Words>138</Words>
  <Application>Microsoft Office PowerPoint</Application>
  <PresentationFormat>Näytössä katseltava diaesitys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7</vt:i4>
      </vt:variant>
    </vt:vector>
  </HeadingPairs>
  <TitlesOfParts>
    <vt:vector size="22" baseType="lpstr">
      <vt:lpstr>Arial</vt:lpstr>
      <vt:lpstr>Calibri</vt:lpstr>
      <vt:lpstr>Chalkduster</vt:lpstr>
      <vt:lpstr>Courier New</vt:lpstr>
      <vt:lpstr>Gill Sans</vt:lpstr>
      <vt:lpstr>Optima</vt:lpstr>
      <vt:lpstr>Times</vt:lpstr>
      <vt:lpstr>Wingdings</vt:lpstr>
      <vt:lpstr>Mukautettu suunnittelumalli</vt:lpstr>
      <vt:lpstr>ETLA</vt:lpstr>
      <vt:lpstr>1_Etla</vt:lpstr>
      <vt:lpstr>2_ETLA</vt:lpstr>
      <vt:lpstr>3_ETLA</vt:lpstr>
      <vt:lpstr>Chalkboard</vt:lpstr>
      <vt:lpstr>1_Mukautettu suunnittelumalli</vt:lpstr>
      <vt:lpstr>Markkina-  talouden  pro-  teesit</vt:lpstr>
      <vt:lpstr>Viisi (pro-)teesia markkinamyönteisyyydestä</vt:lpstr>
      <vt:lpstr>PowerPoint-esitys</vt:lpstr>
      <vt:lpstr>Poliittiset jakolinjat</vt:lpstr>
      <vt:lpstr>Vasemmistolaista markkinatalousmyönteisyyttä</vt:lpstr>
      <vt:lpstr>PowerPoint-esitys</vt:lpstr>
      <vt:lpstr>PowerPoint-esitys</vt:lpstr>
    </vt:vector>
  </TitlesOfParts>
  <Company>ETLA/EVA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Palkkakehitys ja rakennemuutokset</dc:title>
  <dc:creator>Antti Kauhanen</dc:creator>
  <cp:lastModifiedBy>Urrila Penna</cp:lastModifiedBy>
  <cp:revision>445</cp:revision>
  <cp:lastPrinted>2014-04-07T09:36:37Z</cp:lastPrinted>
  <dcterms:created xsi:type="dcterms:W3CDTF">2012-04-12T07:00:04Z</dcterms:created>
  <dcterms:modified xsi:type="dcterms:W3CDTF">2017-12-20T12:41:53Z</dcterms:modified>
</cp:coreProperties>
</file>